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82" r:id="rId2"/>
    <p:sldId id="309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78" r:id="rId11"/>
    <p:sldId id="279" r:id="rId12"/>
    <p:sldId id="280" r:id="rId13"/>
    <p:sldId id="281" r:id="rId14"/>
    <p:sldId id="283" r:id="rId15"/>
    <p:sldId id="284" r:id="rId16"/>
    <p:sldId id="277" r:id="rId17"/>
    <p:sldId id="285" r:id="rId18"/>
    <p:sldId id="286" r:id="rId19"/>
    <p:sldId id="287" r:id="rId20"/>
    <p:sldId id="288" r:id="rId21"/>
    <p:sldId id="308" r:id="rId22"/>
    <p:sldId id="289" r:id="rId23"/>
    <p:sldId id="290" r:id="rId24"/>
    <p:sldId id="291" r:id="rId25"/>
    <p:sldId id="292" r:id="rId26"/>
    <p:sldId id="307" r:id="rId27"/>
    <p:sldId id="293" r:id="rId28"/>
    <p:sldId id="296" r:id="rId29"/>
    <p:sldId id="294" r:id="rId30"/>
    <p:sldId id="297" r:id="rId31"/>
    <p:sldId id="298" r:id="rId32"/>
    <p:sldId id="299" r:id="rId33"/>
    <p:sldId id="301" r:id="rId34"/>
    <p:sldId id="302" r:id="rId35"/>
    <p:sldId id="306" r:id="rId36"/>
    <p:sldId id="256" r:id="rId37"/>
    <p:sldId id="257" r:id="rId38"/>
    <p:sldId id="258" r:id="rId39"/>
    <p:sldId id="259" r:id="rId40"/>
    <p:sldId id="260" r:id="rId41"/>
    <p:sldId id="262" r:id="rId42"/>
    <p:sldId id="264" r:id="rId43"/>
    <p:sldId id="265" r:id="rId44"/>
    <p:sldId id="266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52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4B0F9-0B38-4E32-83FD-4CA173D70C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708BB48-75C0-4612-A5AB-11671F993AF4}">
      <dgm:prSet phldrT="[Text]"/>
      <dgm:spPr/>
      <dgm:t>
        <a:bodyPr/>
        <a:lstStyle/>
        <a:p>
          <a:r>
            <a:rPr lang="en-US" dirty="0" smtClean="0"/>
            <a:t>Extrusion</a:t>
          </a:r>
          <a:endParaRPr lang="en-US" dirty="0"/>
        </a:p>
      </dgm:t>
    </dgm:pt>
    <dgm:pt modelId="{442F97FD-7718-4E42-A40C-CBE1FAACE6A2}" type="parTrans" cxnId="{C11E7746-6376-4ABD-A058-677D0FBE6200}">
      <dgm:prSet/>
      <dgm:spPr/>
      <dgm:t>
        <a:bodyPr/>
        <a:lstStyle/>
        <a:p>
          <a:endParaRPr lang="en-US"/>
        </a:p>
      </dgm:t>
    </dgm:pt>
    <dgm:pt modelId="{CE7542A3-7B79-422D-A5E2-1B0379CEAB5C}" type="sibTrans" cxnId="{C11E7746-6376-4ABD-A058-677D0FBE6200}">
      <dgm:prSet/>
      <dgm:spPr/>
      <dgm:t>
        <a:bodyPr/>
        <a:lstStyle/>
        <a:p>
          <a:endParaRPr lang="en-US"/>
        </a:p>
      </dgm:t>
    </dgm:pt>
    <dgm:pt modelId="{30D84D13-ABDB-4EF6-9622-12AC190CA8D1}">
      <dgm:prSet phldrT="[Text]"/>
      <dgm:spPr/>
      <dgm:t>
        <a:bodyPr/>
        <a:lstStyle/>
        <a:p>
          <a:r>
            <a:rPr lang="en-US" dirty="0" smtClean="0"/>
            <a:t>Injection molding</a:t>
          </a:r>
          <a:endParaRPr lang="en-US" dirty="0"/>
        </a:p>
      </dgm:t>
    </dgm:pt>
    <dgm:pt modelId="{A3D99856-3CE3-4F61-9546-33BA67936C5D}" type="parTrans" cxnId="{FC382997-5C42-4F71-8216-76A65F29C990}">
      <dgm:prSet/>
      <dgm:spPr/>
      <dgm:t>
        <a:bodyPr/>
        <a:lstStyle/>
        <a:p>
          <a:endParaRPr lang="en-US"/>
        </a:p>
      </dgm:t>
    </dgm:pt>
    <dgm:pt modelId="{E0F9DA4D-52D7-4F67-8EE7-A49D833FBC0C}" type="sibTrans" cxnId="{FC382997-5C42-4F71-8216-76A65F29C990}">
      <dgm:prSet/>
      <dgm:spPr/>
      <dgm:t>
        <a:bodyPr/>
        <a:lstStyle/>
        <a:p>
          <a:endParaRPr lang="en-US"/>
        </a:p>
      </dgm:t>
    </dgm:pt>
    <dgm:pt modelId="{ED006A36-B8DA-4228-8353-8348B87A18D1}" type="pres">
      <dgm:prSet presAssocID="{D0D4B0F9-0B38-4E32-83FD-4CA173D70CA8}" presName="Name0" presStyleCnt="0">
        <dgm:presLayoutVars>
          <dgm:dir/>
          <dgm:resizeHandles val="exact"/>
        </dgm:presLayoutVars>
      </dgm:prSet>
      <dgm:spPr/>
    </dgm:pt>
    <dgm:pt modelId="{A7D83B1E-83CE-4BA4-9FD5-69C44A102433}" type="pres">
      <dgm:prSet presAssocID="{E708BB48-75C0-4612-A5AB-11671F993AF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7A6CDC-1E54-4FF5-AD27-3BDCAD2FC312}" type="pres">
      <dgm:prSet presAssocID="{CE7542A3-7B79-422D-A5E2-1B0379CEAB5C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86210A0-D8A4-4F75-B62A-44AF32996903}" type="pres">
      <dgm:prSet presAssocID="{CE7542A3-7B79-422D-A5E2-1B0379CEAB5C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0D14D6B-2228-4739-8B0D-7A17A6B4CB43}" type="pres">
      <dgm:prSet presAssocID="{30D84D13-ABDB-4EF6-9622-12AC190CA8D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82997-5C42-4F71-8216-76A65F29C990}" srcId="{D0D4B0F9-0B38-4E32-83FD-4CA173D70CA8}" destId="{30D84D13-ABDB-4EF6-9622-12AC190CA8D1}" srcOrd="1" destOrd="0" parTransId="{A3D99856-3CE3-4F61-9546-33BA67936C5D}" sibTransId="{E0F9DA4D-52D7-4F67-8EE7-A49D833FBC0C}"/>
    <dgm:cxn modelId="{C11E7746-6376-4ABD-A058-677D0FBE6200}" srcId="{D0D4B0F9-0B38-4E32-83FD-4CA173D70CA8}" destId="{E708BB48-75C0-4612-A5AB-11671F993AF4}" srcOrd="0" destOrd="0" parTransId="{442F97FD-7718-4E42-A40C-CBE1FAACE6A2}" sibTransId="{CE7542A3-7B79-422D-A5E2-1B0379CEAB5C}"/>
    <dgm:cxn modelId="{BD0DCFBE-292A-4785-ABB9-2C19436D0C57}" type="presOf" srcId="{30D84D13-ABDB-4EF6-9622-12AC190CA8D1}" destId="{E0D14D6B-2228-4739-8B0D-7A17A6B4CB43}" srcOrd="0" destOrd="0" presId="urn:microsoft.com/office/officeart/2005/8/layout/process1"/>
    <dgm:cxn modelId="{B55679DF-5806-4B1E-B340-3156DB3F0C8F}" type="presOf" srcId="{CE7542A3-7B79-422D-A5E2-1B0379CEAB5C}" destId="{986210A0-D8A4-4F75-B62A-44AF32996903}" srcOrd="1" destOrd="0" presId="urn:microsoft.com/office/officeart/2005/8/layout/process1"/>
    <dgm:cxn modelId="{3D7C91CF-3B71-447E-9C18-CCD346557485}" type="presOf" srcId="{E708BB48-75C0-4612-A5AB-11671F993AF4}" destId="{A7D83B1E-83CE-4BA4-9FD5-69C44A102433}" srcOrd="0" destOrd="0" presId="urn:microsoft.com/office/officeart/2005/8/layout/process1"/>
    <dgm:cxn modelId="{003FDFBE-B21E-491F-8783-3A833E05A4C4}" type="presOf" srcId="{D0D4B0F9-0B38-4E32-83FD-4CA173D70CA8}" destId="{ED006A36-B8DA-4228-8353-8348B87A18D1}" srcOrd="0" destOrd="0" presId="urn:microsoft.com/office/officeart/2005/8/layout/process1"/>
    <dgm:cxn modelId="{45306543-76F7-462C-B0EE-B48162FEB392}" type="presOf" srcId="{CE7542A3-7B79-422D-A5E2-1B0379CEAB5C}" destId="{6E7A6CDC-1E54-4FF5-AD27-3BDCAD2FC312}" srcOrd="0" destOrd="0" presId="urn:microsoft.com/office/officeart/2005/8/layout/process1"/>
    <dgm:cxn modelId="{0592D13C-2E82-4391-9EC7-559A8B4B6352}" type="presParOf" srcId="{ED006A36-B8DA-4228-8353-8348B87A18D1}" destId="{A7D83B1E-83CE-4BA4-9FD5-69C44A102433}" srcOrd="0" destOrd="0" presId="urn:microsoft.com/office/officeart/2005/8/layout/process1"/>
    <dgm:cxn modelId="{D1DC2DE5-E2A3-420C-BA1B-CB14BC8F1DAE}" type="presParOf" srcId="{ED006A36-B8DA-4228-8353-8348B87A18D1}" destId="{6E7A6CDC-1E54-4FF5-AD27-3BDCAD2FC312}" srcOrd="1" destOrd="0" presId="urn:microsoft.com/office/officeart/2005/8/layout/process1"/>
    <dgm:cxn modelId="{6E8507C8-5F49-4A5B-9911-9CBE82EEE636}" type="presParOf" srcId="{6E7A6CDC-1E54-4FF5-AD27-3BDCAD2FC312}" destId="{986210A0-D8A4-4F75-B62A-44AF32996903}" srcOrd="0" destOrd="0" presId="urn:microsoft.com/office/officeart/2005/8/layout/process1"/>
    <dgm:cxn modelId="{3E423C2B-6B97-4589-9859-A9783AF9ED31}" type="presParOf" srcId="{ED006A36-B8DA-4228-8353-8348B87A18D1}" destId="{E0D14D6B-2228-4739-8B0D-7A17A6B4CB43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83B1E-83CE-4BA4-9FD5-69C44A102433}">
      <dsp:nvSpPr>
        <dsp:cNvPr id="0" name=""/>
        <dsp:cNvSpPr/>
      </dsp:nvSpPr>
      <dsp:spPr>
        <a:xfrm>
          <a:off x="1190" y="1270297"/>
          <a:ext cx="2539007" cy="15234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Extrusion</a:t>
          </a:r>
          <a:endParaRPr lang="en-US" sz="4000" kern="1200" dirty="0"/>
        </a:p>
      </dsp:txBody>
      <dsp:txXfrm>
        <a:off x="45809" y="1314916"/>
        <a:ext cx="2449769" cy="1434166"/>
      </dsp:txXfrm>
    </dsp:sp>
    <dsp:sp modelId="{6E7A6CDC-1E54-4FF5-AD27-3BDCAD2FC312}">
      <dsp:nvSpPr>
        <dsp:cNvPr id="0" name=""/>
        <dsp:cNvSpPr/>
      </dsp:nvSpPr>
      <dsp:spPr>
        <a:xfrm>
          <a:off x="2794099" y="1717163"/>
          <a:ext cx="538269" cy="629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794099" y="1843098"/>
        <a:ext cx="376788" cy="377803"/>
      </dsp:txXfrm>
    </dsp:sp>
    <dsp:sp modelId="{E0D14D6B-2228-4739-8B0D-7A17A6B4CB43}">
      <dsp:nvSpPr>
        <dsp:cNvPr id="0" name=""/>
        <dsp:cNvSpPr/>
      </dsp:nvSpPr>
      <dsp:spPr>
        <a:xfrm>
          <a:off x="3555801" y="1270297"/>
          <a:ext cx="2539007" cy="15234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Injection molding</a:t>
          </a:r>
          <a:endParaRPr lang="en-US" sz="4000" kern="1200" dirty="0"/>
        </a:p>
      </dsp:txBody>
      <dsp:txXfrm>
        <a:off x="3600420" y="1314916"/>
        <a:ext cx="2449769" cy="1434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05CEE-9E80-4CD6-B506-6ACAA3218EB6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4A725-6AA6-40B2-806F-C8073385A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2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4A725-6AA6-40B2-806F-C8073385AC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0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93A43-AF6A-45AF-A9C1-BE667F40055F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51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D299-C51A-4741-800A-E21ACF4038F9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2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38A87-C6E5-4E3D-BDC5-B5180286445A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417638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3048000" y="6246524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accent1"/>
                </a:solidFill>
              </a:rPr>
              <a:t>Dr</a:t>
            </a:r>
            <a:r>
              <a:rPr lang="en-US" sz="1600" dirty="0" smtClean="0">
                <a:solidFill>
                  <a:schemeClr val="accent1"/>
                </a:solidFill>
              </a:rPr>
              <a:t> Atul JAIN atuljain@mech.iitkgp.ac.in</a:t>
            </a:r>
            <a:endParaRPr lang="en-GB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82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9274-6D57-4637-BF70-A6507C8A787F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5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8EEF-5CB5-4C9D-8802-0081A5588A43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F377-17C6-4BD8-B405-2C3805CF109F}" type="datetime1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29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37CB6-8258-46B0-97AC-4CBF34E95E54}" type="datetime1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FC79-DB7F-4B0F-BCBA-7F9F69F9C99B}" type="datetime1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03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F3516-3879-4840-A647-41934B39B2B5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53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9114C-4D80-4402-9815-3DD34954349C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7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E5738-7987-4365-8658-9C3FE747B22A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713C0-BE4D-4011-A316-69E7CD951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0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Composite Manufacturing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Atul JAIN</a:t>
            </a:r>
          </a:p>
          <a:p>
            <a:endParaRPr lang="en-US" dirty="0"/>
          </a:p>
          <a:p>
            <a:r>
              <a:rPr lang="en-US" dirty="0" smtClean="0"/>
              <a:t>#All images from internet or book “Comprehensive Composite Materials”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5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an autoclave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55" y="1676400"/>
            <a:ext cx="856297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D2108-C7ED-4B5E-AF0E-249498D6C683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3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Step 1: </a:t>
            </a:r>
            <a:r>
              <a:rPr lang="en-US" dirty="0" smtClean="0"/>
              <a:t>Lay up the different lamina layers (manual or automated)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Step 2: </a:t>
            </a:r>
            <a:r>
              <a:rPr lang="en-US" dirty="0" smtClean="0"/>
              <a:t>Apply pressure to balance the pressure between the environment and autoclave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Step 3: </a:t>
            </a:r>
            <a:r>
              <a:rPr lang="en-US" dirty="0" smtClean="0"/>
              <a:t>Laminate + vacuum infrastructure subject to heat and pressure (some specific order)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BF1B-ED5F-4BE6-B3BE-B7B96CE9CE92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02" y="2133600"/>
            <a:ext cx="6829425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752600" y="1371600"/>
            <a:ext cx="827314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2886" y="74022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Pressure is increased rapidly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66257" y="46482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Temperature increases at a ramp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579914" y="3657600"/>
            <a:ext cx="838200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99014" y="1063394"/>
            <a:ext cx="1953986" cy="25942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57600" y="174171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allow the matrix to completely penetrate the fiber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352800" y="2667000"/>
            <a:ext cx="2743200" cy="30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724400" y="1905000"/>
            <a:ext cx="1981200" cy="8633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00800" y="1299058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 allow the complete cure of the matrix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12511-49EB-4E5F-9F14-159BF075A116}" type="datetime1">
              <a:rPr lang="en-US" smtClean="0"/>
              <a:t>1/16/2020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 animBg="1"/>
      <p:bldP spid="15" grpId="0"/>
      <p:bldP spid="14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&amp;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Autoclave leads to highest quality composites</a:t>
            </a:r>
          </a:p>
          <a:p>
            <a:r>
              <a:rPr lang="en-US" dirty="0" smtClean="0"/>
              <a:t>Hard to control the reactions, and crushing of cores</a:t>
            </a:r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419600" cy="362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3628891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Very high pressure is needed to control the voids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80E61-74AD-4EEB-91AF-9E9F1986AD3B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7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Volatile removal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composites have </a:t>
            </a:r>
            <a:r>
              <a:rPr lang="en-US" dirty="0" smtClean="0">
                <a:solidFill>
                  <a:srgbClr val="C00000"/>
                </a:solidFill>
              </a:rPr>
              <a:t>volatile content ~3%</a:t>
            </a:r>
          </a:p>
          <a:p>
            <a:r>
              <a:rPr lang="en-US" dirty="0" smtClean="0"/>
              <a:t>Autoclave </a:t>
            </a:r>
            <a:r>
              <a:rPr lang="en-US" dirty="0" smtClean="0">
                <a:solidFill>
                  <a:srgbClr val="C00000"/>
                </a:solidFill>
              </a:rPr>
              <a:t>removes only 0.15%</a:t>
            </a:r>
          </a:p>
          <a:p>
            <a:r>
              <a:rPr lang="en-US" dirty="0" smtClean="0"/>
              <a:t>Hampers the performance of composite at rough environment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0493"/>
            <a:ext cx="4267200" cy="292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28765"/>
            <a:ext cx="4071937" cy="2612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76F2E-2B24-488B-9D43-F936D4B7C326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Expensive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amount of energy is needed to start and maintain high temperature and pressure inside autoclave</a:t>
            </a:r>
          </a:p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00B050"/>
                </a:solidFill>
              </a:rPr>
              <a:t>Electron beam curing</a:t>
            </a:r>
            <a:r>
              <a:rPr lang="en-US" dirty="0" smtClean="0"/>
              <a:t>- works like microwave and heats only the composite laminate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2D8C2-06DB-4799-BD00-1A7969E5C279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Autoclaves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Aerospace industry almost exclusively uses this method of composite fabrication</a:t>
            </a:r>
          </a:p>
          <a:p>
            <a:r>
              <a:rPr lang="en-US" dirty="0" smtClean="0"/>
              <a:t>Long hold time and expensive equipment make it unviable for automotive industry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0" y="4419600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FUTURE IS </a:t>
            </a:r>
            <a:r>
              <a:rPr lang="en-US" sz="4800" u="sng" dirty="0" smtClean="0">
                <a:solidFill>
                  <a:srgbClr val="00B050"/>
                </a:solidFill>
              </a:rPr>
              <a:t>Out Of Autoclave</a:t>
            </a:r>
            <a:r>
              <a:rPr lang="en-US" sz="4800" dirty="0" smtClean="0"/>
              <a:t> Molding!</a:t>
            </a:r>
            <a:endParaRPr lang="en-US" sz="4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CD9AB-08A3-418F-BD21-E8FBAC79B9BF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0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Resin infusion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839200" cy="4525963"/>
          </a:xfrm>
        </p:spPr>
        <p:txBody>
          <a:bodyPr/>
          <a:lstStyle/>
          <a:p>
            <a:r>
              <a:rPr lang="en-US" dirty="0" smtClean="0"/>
              <a:t>Family of methods which consist of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- </a:t>
            </a:r>
            <a:r>
              <a:rPr lang="en-US" sz="2400" dirty="0" smtClean="0"/>
              <a:t>Resin Transfer Molding (RTM)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- Vacuum assisted Resin Transfer Molding (VARTM) </a:t>
            </a:r>
          </a:p>
          <a:p>
            <a:pPr marL="0" indent="0">
              <a:buNone/>
            </a:pPr>
            <a:r>
              <a:rPr lang="en-US" sz="2400" dirty="0" smtClean="0"/>
              <a:t>        - </a:t>
            </a:r>
            <a:r>
              <a:rPr lang="en-US" sz="2400" dirty="0" err="1" smtClean="0"/>
              <a:t>Seemann</a:t>
            </a:r>
            <a:r>
              <a:rPr lang="en-US" sz="2400" dirty="0" smtClean="0"/>
              <a:t> composite resin infusion molding process (SCRIMP)</a:t>
            </a:r>
          </a:p>
          <a:p>
            <a:pPr marL="0" indent="0">
              <a:buNone/>
            </a:pPr>
            <a:r>
              <a:rPr lang="en-US" sz="2400" dirty="0" smtClean="0"/>
              <a:t>        - Injection compression molding (ICM)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7FFF1-747C-4AB2-874A-D17D90E66F07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7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Resin Transfer Molding</a:t>
            </a:r>
            <a:endParaRPr lang="en-US" dirty="0"/>
          </a:p>
        </p:txBody>
      </p:sp>
      <p:pic>
        <p:nvPicPr>
          <p:cNvPr id="22532" name="Picture 4" descr="Image result for resin transfer mou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7246711" cy="543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1447800"/>
            <a:ext cx="2750911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5414" y="5334000"/>
            <a:ext cx="7364186" cy="139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18636-B7AF-406D-9CA3-B8242935336B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for autoclave</a:t>
            </a:r>
          </a:p>
          <a:p>
            <a:r>
              <a:rPr lang="en-US" dirty="0" smtClean="0"/>
              <a:t>Possible to make materials with different cores or hollow shapes</a:t>
            </a:r>
          </a:p>
          <a:p>
            <a:r>
              <a:rPr lang="en-US" dirty="0" smtClean="0"/>
              <a:t>Good finishing</a:t>
            </a:r>
          </a:p>
          <a:p>
            <a:r>
              <a:rPr lang="en-US" dirty="0" smtClean="0"/>
              <a:t>Possibility to automate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E285-3F28-4A58-9594-7D48EBE92F9F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5344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Different methods for fabricating composites</a:t>
            </a:r>
          </a:p>
          <a:p>
            <a:r>
              <a:rPr lang="en-US" dirty="0" smtClean="0"/>
              <a:t>Strengths and weakness of different methods</a:t>
            </a:r>
          </a:p>
          <a:p>
            <a:r>
              <a:rPr lang="en-US" dirty="0" smtClean="0"/>
              <a:t>Fiber architecture and manufacturing methods</a:t>
            </a:r>
          </a:p>
          <a:p>
            <a:r>
              <a:rPr lang="en-US" u="sng" dirty="0" smtClean="0">
                <a:solidFill>
                  <a:schemeClr val="accent1"/>
                </a:solidFill>
              </a:rPr>
              <a:t>Better perspectives about different assumptions made in the models developed later in the course</a:t>
            </a:r>
          </a:p>
          <a:p>
            <a:r>
              <a:rPr lang="en-US" dirty="0" smtClean="0"/>
              <a:t>Different considerations while choosing manufacturing method 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2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VARTM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419" y="1242218"/>
            <a:ext cx="8229600" cy="4525963"/>
          </a:xfrm>
        </p:spPr>
        <p:txBody>
          <a:bodyPr/>
          <a:lstStyle/>
          <a:p>
            <a:r>
              <a:rPr lang="en-US" dirty="0" smtClean="0"/>
              <a:t>Same principle as RTM. </a:t>
            </a:r>
          </a:p>
          <a:p>
            <a:r>
              <a:rPr lang="en-US" dirty="0" smtClean="0"/>
              <a:t>Key difference is that in RTM matrix is pumped</a:t>
            </a:r>
          </a:p>
          <a:p>
            <a:r>
              <a:rPr lang="en-US" dirty="0" smtClean="0"/>
              <a:t>In VARTM, resin is pulled by vacuum</a:t>
            </a:r>
          </a:p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" y="3276600"/>
            <a:ext cx="900112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40490" y="6479721"/>
            <a:ext cx="34290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D744-17C1-48E6-9F25-7A1EAE5B43C2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and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Key driver </a:t>
            </a:r>
            <a:r>
              <a:rPr lang="en-US" dirty="0" smtClean="0"/>
              <a:t>for these processes is low initial investment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Design possibilities</a:t>
            </a:r>
            <a:r>
              <a:rPr lang="en-US" dirty="0" smtClean="0"/>
              <a:t>: Possibility to integrate metal inserts, different resin content in different locations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Limitation</a:t>
            </a:r>
            <a:r>
              <a:rPr lang="en-US" dirty="0" smtClean="0"/>
              <a:t>: Cycle time is long, scaling up production is hard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 molding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volume molding method!</a:t>
            </a:r>
          </a:p>
          <a:p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44132"/>
            <a:ext cx="3733800" cy="284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6019800" cy="242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376238"/>
            <a:ext cx="4276725" cy="610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C113-0016-41E4-AF8C-5887A6B8C9A9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Mold is closed</a:t>
            </a:r>
          </a:p>
          <a:p>
            <a:r>
              <a:rPr lang="en-US" dirty="0" smtClean="0"/>
              <a:t>Pressure is applied on closed mold</a:t>
            </a:r>
          </a:p>
          <a:p>
            <a:r>
              <a:rPr lang="en-US" dirty="0" smtClean="0"/>
              <a:t>Press is opened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Low pressure causes:</a:t>
            </a:r>
          </a:p>
          <a:p>
            <a:r>
              <a:rPr lang="en-US" dirty="0" smtClean="0"/>
              <a:t>Blisters, uneven resin distribution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High pressure causes:</a:t>
            </a:r>
          </a:p>
          <a:p>
            <a:r>
              <a:rPr lang="en-US" dirty="0" err="1" smtClean="0"/>
              <a:t>Warpage</a:t>
            </a:r>
            <a:r>
              <a:rPr lang="en-US" dirty="0" smtClean="0"/>
              <a:t> of composites and deformation of mold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16764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Critical step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08143-3BB7-442B-BC49-5FEDABBA5AEF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3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popular for automotive applications</a:t>
            </a:r>
          </a:p>
          <a:p>
            <a:r>
              <a:rPr lang="en-US" dirty="0" smtClean="0"/>
              <a:t>Almost never used by aerospace industry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801361" cy="3592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086" y="3505200"/>
            <a:ext cx="289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High variability in properties, simulation is challenging!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2CF36-8402-4644-A9FF-03A0C5BD8D4A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steps of simulation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2997192" cy="454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3D41E-86C8-4412-B493-AB826EEC1515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2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and 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Key driver </a:t>
            </a:r>
            <a:r>
              <a:rPr lang="en-US" dirty="0" smtClean="0"/>
              <a:t>is cost and weight reduction- 60% cheaper and 25% lighter than steel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Design considerations </a:t>
            </a:r>
            <a:r>
              <a:rPr lang="en-US" dirty="0" smtClean="0"/>
              <a:t>– curvatures, uneven thickness freedom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Limitation</a:t>
            </a:r>
            <a:r>
              <a:rPr lang="en-US" dirty="0" smtClean="0"/>
              <a:t> in design is that flow induced fiber orientation cannot be controlled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Filament winding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484" y="1761445"/>
            <a:ext cx="4529138" cy="4311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9229" y="1655156"/>
            <a:ext cx="37014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Resin-impregnated continuous fibers are wrapped around a rotating mandrel that has the internal shape of the desired FRP product</a:t>
            </a:r>
            <a:endParaRPr lang="en-US" sz="3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59D7-9997-4970-BAC6-13344229172A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filament wi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6568017" cy="49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D905-D90F-46ED-894C-35B2272D1315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automated</a:t>
            </a:r>
          </a:p>
          <a:p>
            <a:r>
              <a:rPr lang="en-US" dirty="0" smtClean="0"/>
              <a:t>Complex shape can be made</a:t>
            </a:r>
          </a:p>
          <a:p>
            <a:r>
              <a:rPr lang="en-US" dirty="0" smtClean="0"/>
              <a:t>Composite material has high hoop strength</a:t>
            </a:r>
          </a:p>
          <a:p>
            <a:r>
              <a:rPr lang="en-US" dirty="0" smtClean="0"/>
              <a:t>Golf sticks, fishing sticks, shipping industry</a:t>
            </a:r>
          </a:p>
          <a:p>
            <a:r>
              <a:rPr lang="en-US" dirty="0" smtClean="0"/>
              <a:t>Glass fibers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B26BE-4E14-4D3E-9CCB-92E38E41B57A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methods of composite manufacture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Hand layup</a:t>
            </a:r>
          </a:p>
          <a:p>
            <a:r>
              <a:rPr lang="en-US" dirty="0" smtClean="0"/>
              <a:t>Vacuum bag moulding</a:t>
            </a:r>
          </a:p>
          <a:p>
            <a:r>
              <a:rPr lang="en-US" dirty="0" smtClean="0"/>
              <a:t>Autoclave</a:t>
            </a:r>
          </a:p>
          <a:p>
            <a:r>
              <a:rPr lang="en-US" dirty="0" smtClean="0"/>
              <a:t>Compression molding</a:t>
            </a:r>
          </a:p>
          <a:p>
            <a:r>
              <a:rPr lang="en-US" dirty="0" smtClean="0"/>
              <a:t>RTM </a:t>
            </a:r>
          </a:p>
          <a:p>
            <a:r>
              <a:rPr lang="en-US" dirty="0" smtClean="0"/>
              <a:t>Filament winding</a:t>
            </a:r>
          </a:p>
          <a:p>
            <a:r>
              <a:rPr lang="en-US" dirty="0" smtClean="0"/>
              <a:t>Injection molding</a:t>
            </a:r>
          </a:p>
          <a:p>
            <a:r>
              <a:rPr lang="en-US" dirty="0" smtClean="0"/>
              <a:t>3D Printing (of composites?)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5340-3AEF-472E-BEC5-215AA90DEF83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Injection molding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stage process is typically used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AE15-2A8C-4A75-8B1E-B8321DDD584F}" type="datetime1">
              <a:rPr lang="en-US" smtClean="0"/>
              <a:t>1/16/2020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836B-4FA6-476B-BF9B-7E130FB07DED}" type="slidenum">
              <a:rPr lang="en-CA" smtClean="0"/>
              <a:pPr/>
              <a:t>30</a:t>
            </a:fld>
            <a:endParaRPr lang="en-CA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65519619"/>
              </p:ext>
            </p:extLst>
          </p:nvPr>
        </p:nvGraphicFramePr>
        <p:xfrm>
          <a:off x="755576" y="116686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422108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520" y="503250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fiber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2926" y="4077844"/>
            <a:ext cx="2781300" cy="15630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45828" y="5722446"/>
            <a:ext cx="271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Precompounded</a:t>
            </a:r>
            <a:r>
              <a:rPr lang="en-US" dirty="0" smtClean="0"/>
              <a:t> pellets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750" y="4077844"/>
            <a:ext cx="2524175" cy="16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Extrusion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5256C-8936-4B05-B3FB-67FBCE22F0F7}" type="datetime1">
              <a:rPr lang="en-US" smtClean="0"/>
              <a:t>1/16/2020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836B-4FA6-476B-BF9B-7E130FB07DED}" type="slidenum">
              <a:rPr lang="en-CA" smtClean="0"/>
              <a:pPr/>
              <a:t>31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023" y="1472465"/>
            <a:ext cx="6631255" cy="3116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675457"/>
            <a:ext cx="5538183" cy="1523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1634" y="2778934"/>
            <a:ext cx="2160240" cy="504056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0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Fiber breakage during extrusion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Fiber breakage takes place in the screw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993EC-A984-408F-9883-B66571D2964C}" type="datetime1">
              <a:rPr lang="en-US" smtClean="0"/>
              <a:t>1/16/2020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836B-4FA6-476B-BF9B-7E130FB07DED}" type="slidenum">
              <a:rPr lang="en-CA" smtClean="0"/>
              <a:pPr/>
              <a:t>32</a:t>
            </a:fld>
            <a:endParaRPr lang="en-CA"/>
          </a:p>
        </p:txBody>
      </p:sp>
      <p:cxnSp>
        <p:nvCxnSpPr>
          <p:cNvPr id="8" name="Straight Connector 7"/>
          <p:cNvCxnSpPr/>
          <p:nvPr/>
        </p:nvCxnSpPr>
        <p:spPr>
          <a:xfrm>
            <a:off x="4932040" y="2204864"/>
            <a:ext cx="792088" cy="115212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64451" y="338954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Screw surface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24517" y="2636912"/>
            <a:ext cx="7684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6588" y="2647165"/>
            <a:ext cx="7684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47864" y="2666383"/>
            <a:ext cx="76842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rot="10800000">
            <a:off x="4683736" y="1877156"/>
            <a:ext cx="445835" cy="1223918"/>
          </a:xfrm>
          <a:prstGeom prst="arc">
            <a:avLst>
              <a:gd name="adj1" fmla="val 11358351"/>
              <a:gd name="adj2" fmla="val 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724128" y="2564904"/>
            <a:ext cx="3600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00192" y="2564904"/>
            <a:ext cx="3600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539552" y="3976296"/>
            <a:ext cx="7416824" cy="3600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18366" y="4212553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Direction of flow in the extrusion drum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1892" y="4864199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Fiber breakage results in 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C00000"/>
                </a:solidFill>
              </a:rPr>
              <a:t>Decrease in fiber length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solidFill>
                  <a:srgbClr val="C00000"/>
                </a:solidFill>
              </a:rPr>
              <a:t>Non-uniform distribution of fiber length 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Injection molding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16BBD-5B43-4FAB-97D2-426C023FD198}" type="datetime1">
              <a:rPr lang="en-US" smtClean="0"/>
              <a:t>1/16/2020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836B-4FA6-476B-BF9B-7E130FB07DED}" type="slidenum">
              <a:rPr lang="en-CA" smtClean="0"/>
              <a:pPr/>
              <a:t>33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4" y="1268760"/>
            <a:ext cx="7498171" cy="3888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1600" y="5445224"/>
            <a:ext cx="6840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Melted mixture of matrix and fiber is injected to mold under high pressure (</a:t>
            </a:r>
            <a:r>
              <a:rPr lang="en-US" sz="2400" dirty="0" err="1" smtClean="0"/>
              <a:t>upto</a:t>
            </a:r>
            <a:r>
              <a:rPr lang="en-US" sz="2400" dirty="0" smtClean="0"/>
              <a:t> </a:t>
            </a:r>
            <a:r>
              <a:rPr lang="en-US" sz="2400" dirty="0"/>
              <a:t>20,000psi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4718883" y="4930049"/>
            <a:ext cx="3668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http://dickinsonphilips.com/process/</a:t>
            </a:r>
          </a:p>
        </p:txBody>
      </p:sp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842319" y="1311963"/>
            <a:ext cx="7498171" cy="39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6" y="1295400"/>
            <a:ext cx="5278923" cy="2992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881609"/>
            <a:ext cx="4771075" cy="28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manufacturing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Automated tape layup</a:t>
            </a:r>
          </a:p>
          <a:p>
            <a:r>
              <a:rPr lang="en-US" dirty="0" smtClean="0"/>
              <a:t>Centrifugal casting</a:t>
            </a:r>
          </a:p>
          <a:p>
            <a:r>
              <a:rPr lang="en-US" smtClean="0"/>
              <a:t>3D Printing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5BF93-8820-400F-AF15-2A9377DFF7EC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608763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781800" y="2743200"/>
            <a:ext cx="60960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8800" y="4648200"/>
            <a:ext cx="32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consolidation quality</a:t>
            </a:r>
          </a:p>
          <a:p>
            <a:r>
              <a:rPr lang="en-US" dirty="0" smtClean="0"/>
              <a:t>Matrix based porosity</a:t>
            </a:r>
          </a:p>
          <a:p>
            <a:r>
              <a:rPr lang="en-US" dirty="0" smtClean="0"/>
              <a:t>Inter bundle voids</a:t>
            </a:r>
          </a:p>
          <a:p>
            <a:r>
              <a:rPr lang="en-US" dirty="0" smtClean="0"/>
              <a:t>High internal stress-</a:t>
            </a:r>
            <a:r>
              <a:rPr lang="en-US" dirty="0" err="1" smtClean="0"/>
              <a:t>warpage</a:t>
            </a:r>
            <a:endParaRPr lang="en-US" dirty="0" smtClean="0"/>
          </a:p>
          <a:p>
            <a:r>
              <a:rPr lang="en-US" dirty="0" smtClean="0"/>
              <a:t>Matrix degradation</a:t>
            </a:r>
          </a:p>
          <a:p>
            <a:r>
              <a:rPr lang="en-US" dirty="0" smtClean="0"/>
              <a:t>Change in fiber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 forces for composites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Save weight</a:t>
            </a:r>
          </a:p>
          <a:p>
            <a:r>
              <a:rPr lang="en-US" dirty="0" smtClean="0"/>
              <a:t>Increase mechanical properties</a:t>
            </a:r>
          </a:p>
          <a:p>
            <a:r>
              <a:rPr lang="en-US" dirty="0" smtClean="0"/>
              <a:t>Reduce number of elements</a:t>
            </a:r>
          </a:p>
          <a:p>
            <a:r>
              <a:rPr lang="en-US" dirty="0" smtClean="0"/>
              <a:t>Unique combination of properties</a:t>
            </a:r>
          </a:p>
          <a:p>
            <a:r>
              <a:rPr lang="en-US" dirty="0" smtClean="0"/>
              <a:t>Shaping freedom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FF0000"/>
                </a:solidFill>
              </a:rPr>
              <a:t>At </a:t>
            </a:r>
            <a:r>
              <a:rPr lang="en-US" sz="4800" smtClean="0">
                <a:solidFill>
                  <a:srgbClr val="FF0000"/>
                </a:solidFill>
              </a:rPr>
              <a:t>a </a:t>
            </a:r>
            <a:r>
              <a:rPr lang="en-US" sz="4800" smtClean="0">
                <a:solidFill>
                  <a:srgbClr val="FF0000"/>
                </a:solidFill>
              </a:rPr>
              <a:t>REDUCED </a:t>
            </a:r>
            <a:r>
              <a:rPr lang="en-US" sz="4800" dirty="0" smtClean="0">
                <a:solidFill>
                  <a:srgbClr val="FF0000"/>
                </a:solidFill>
              </a:rPr>
              <a:t>cost!!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507F-0CD3-4DCF-A58B-A8A8FC65EC3E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1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33400"/>
            <a:ext cx="6657975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E3C9D-153E-47E6-91B3-2E0CE43D4524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300 airpla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304800"/>
            <a:ext cx="721995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95800" y="533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Flat shape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57600"/>
            <a:ext cx="4138612" cy="25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19400" y="56388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complex shape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B2541-E495-4D3C-9492-A037F8937879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2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layup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66800"/>
            <a:ext cx="29432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66849"/>
            <a:ext cx="52863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4641502"/>
            <a:ext cx="739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Fabric layers are laid by hand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Stack is made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Use a combination of heat and pressure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Minimal tooling costs</a:t>
            </a:r>
            <a:endParaRPr lang="en-US" sz="2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84266-E9BE-4C55-A8A2-C3E28FAD90EF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choice of fiber and matrix dictates the manufacturing process to be used</a:t>
            </a:r>
          </a:p>
          <a:p>
            <a:r>
              <a:rPr lang="en-US" dirty="0" smtClean="0"/>
              <a:t>Matrix: Thermoset or Thermoplastic</a:t>
            </a:r>
          </a:p>
          <a:p>
            <a:r>
              <a:rPr lang="en-US" dirty="0" smtClean="0"/>
              <a:t>Thermoplastics have high melt viscosity, high processing temperature, quick setting time (no crosslinking is required)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C60A3-1146-4C37-8591-B264646F5E95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7" y="1600200"/>
            <a:ext cx="6804025" cy="4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Fiber reinforcement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6226E-271F-42EB-B5A3-649B1C501700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3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Fiber alignment leads to higher stiffness</a:t>
            </a:r>
          </a:p>
          <a:p>
            <a:r>
              <a:rPr lang="en-US" dirty="0" smtClean="0"/>
              <a:t>Some process lead to greater orientation control</a:t>
            </a:r>
          </a:p>
          <a:p>
            <a:r>
              <a:rPr lang="en-US" dirty="0" smtClean="0"/>
              <a:t>Longer the fiber, easier it is to control the orientation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F8040-F870-4FC9-AB7F-61554F81DBB2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7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728663"/>
            <a:ext cx="8829675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25D8B-B4BF-44BD-80E4-50B5B8C1B50D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Shape Complexity vs. Annual Volume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05000"/>
            <a:ext cx="7100888" cy="429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1A3AD-065B-4C6C-BCE8-13EA81B76099}" type="datetime1">
              <a:rPr lang="en-US" smtClean="0"/>
              <a:t>1/16/2020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by step hand molding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400518" cy="475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00800" y="4841974"/>
            <a:ext cx="2971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Low cost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Time consuming process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086B9-CD24-4822-993A-8A6500182769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0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Spray layup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219200"/>
            <a:ext cx="52482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182" y="4038600"/>
            <a:ext cx="4930886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1600200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B050"/>
                </a:solidFill>
              </a:rPr>
              <a:t>Attempt to mechanize the hand layup process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Shorter fiber length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Random orientation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6C1F4-52CC-4E63-8453-F98D2F43205D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apply pressure?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Total time can be reduced by introducing pressure</a:t>
            </a:r>
          </a:p>
          <a:p>
            <a:r>
              <a:rPr lang="en-US" dirty="0" smtClean="0"/>
              <a:t>Vacuum bag with breather assembly is used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60579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38C7D-F1DB-4A83-8ABE-3446274CCE39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233363"/>
            <a:ext cx="8277225" cy="639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02ACC-A4DE-4410-B397-287C0C53027F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4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Autoclave</a:t>
            </a:r>
            <a:endParaRPr lang="en-US" dirty="0"/>
          </a:p>
        </p:txBody>
      </p:sp>
      <p:pic>
        <p:nvPicPr>
          <p:cNvPr id="16386" name="Picture 2" descr="Image result for autoclave boe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7579057" cy="40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71600" y="6019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Autoclave used for wing of Boeing 777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54F9-20EF-4F0B-942B-00A02A4BBDD8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713C0-BE4D-4011-A316-69E7CD9510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4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916</Words>
  <Application>Microsoft Office PowerPoint</Application>
  <PresentationFormat>On-screen Show (4:3)</PresentationFormat>
  <Paragraphs>242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Composite Manufacturing</vt:lpstr>
      <vt:lpstr>Learning Outcomes</vt:lpstr>
      <vt:lpstr>Different methods of composite manufacture</vt:lpstr>
      <vt:lpstr>Hand layup</vt:lpstr>
      <vt:lpstr>Step by step hand molding</vt:lpstr>
      <vt:lpstr>Spray layup</vt:lpstr>
      <vt:lpstr>How to apply pressure?</vt:lpstr>
      <vt:lpstr>PowerPoint Presentation</vt:lpstr>
      <vt:lpstr>Autoclave</vt:lpstr>
      <vt:lpstr>Inside an autoclave</vt:lpstr>
      <vt:lpstr>Process</vt:lpstr>
      <vt:lpstr>PowerPoint Presentation</vt:lpstr>
      <vt:lpstr>Challenges &amp; Opportunities</vt:lpstr>
      <vt:lpstr>Volatile removal</vt:lpstr>
      <vt:lpstr>Energy Expensive method</vt:lpstr>
      <vt:lpstr>Autoclaves  </vt:lpstr>
      <vt:lpstr>Resin infusion processes</vt:lpstr>
      <vt:lpstr>Resin Transfer Molding</vt:lpstr>
      <vt:lpstr>Advantages</vt:lpstr>
      <vt:lpstr>VARTM</vt:lpstr>
      <vt:lpstr>Drivers and design considerations</vt:lpstr>
      <vt:lpstr>Compression molding</vt:lpstr>
      <vt:lpstr>Steps</vt:lpstr>
      <vt:lpstr>Applications</vt:lpstr>
      <vt:lpstr>Different steps of simulation</vt:lpstr>
      <vt:lpstr>Drivers and design considerations</vt:lpstr>
      <vt:lpstr>Filament winding</vt:lpstr>
      <vt:lpstr>PowerPoint Presentation</vt:lpstr>
      <vt:lpstr>Advantages and applications</vt:lpstr>
      <vt:lpstr>Injection molding</vt:lpstr>
      <vt:lpstr>Extrusion process</vt:lpstr>
      <vt:lpstr>Fiber breakage during extrusion</vt:lpstr>
      <vt:lpstr>Injection molding process</vt:lpstr>
      <vt:lpstr>Simulation</vt:lpstr>
      <vt:lpstr>Modern manufacturing methods</vt:lpstr>
      <vt:lpstr>PowerPoint Presentation</vt:lpstr>
      <vt:lpstr>Driving forces for composites</vt:lpstr>
      <vt:lpstr>PowerPoint Presentation</vt:lpstr>
      <vt:lpstr>PowerPoint Presentation</vt:lpstr>
      <vt:lpstr>Materials</vt:lpstr>
      <vt:lpstr>Fiber reinforcement type</vt:lpstr>
      <vt:lpstr>Orientation Control</vt:lpstr>
      <vt:lpstr>PowerPoint Presentation</vt:lpstr>
      <vt:lpstr>Shape Complexity vs. Annual Volume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Atul Jain</dc:creator>
  <cp:lastModifiedBy>reviewer</cp:lastModifiedBy>
  <cp:revision>84</cp:revision>
  <dcterms:created xsi:type="dcterms:W3CDTF">2017-02-04T09:37:12Z</dcterms:created>
  <dcterms:modified xsi:type="dcterms:W3CDTF">2020-01-16T04:35:41Z</dcterms:modified>
</cp:coreProperties>
</file>